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7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59" r:id="rId2"/>
    <p:sldMasterId id="2147483673" r:id="rId3"/>
  </p:sldMasterIdLst>
  <p:notesMasterIdLst>
    <p:notesMasterId r:id="rId34"/>
  </p:notesMasterIdLst>
  <p:handoutMasterIdLst>
    <p:handoutMasterId r:id="rId35"/>
  </p:handoutMasterIdLst>
  <p:sldIdLst>
    <p:sldId id="256" r:id="rId4"/>
    <p:sldId id="298" r:id="rId5"/>
    <p:sldId id="299" r:id="rId6"/>
    <p:sldId id="300" r:id="rId7"/>
    <p:sldId id="302" r:id="rId8"/>
    <p:sldId id="303" r:id="rId9"/>
    <p:sldId id="304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05" r:id="rId19"/>
    <p:sldId id="318" r:id="rId20"/>
    <p:sldId id="319" r:id="rId21"/>
    <p:sldId id="320" r:id="rId22"/>
    <p:sldId id="257" r:id="rId23"/>
    <p:sldId id="270" r:id="rId24"/>
    <p:sldId id="259" r:id="rId25"/>
    <p:sldId id="266" r:id="rId26"/>
    <p:sldId id="267" r:id="rId27"/>
    <p:sldId id="261" r:id="rId28"/>
    <p:sldId id="271" r:id="rId29"/>
    <p:sldId id="265" r:id="rId30"/>
    <p:sldId id="272" r:id="rId31"/>
    <p:sldId id="262" r:id="rId32"/>
    <p:sldId id="2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C4C8F18-0E44-1743-1547-47B01DFC45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50E797-49DF-8754-AB2C-8CBAF8713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3CCA-1505-47E7-9580-49EACBA5E9B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2E782E-B2CF-2679-E23F-3ACCC0375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397385-7A70-ECA1-4D08-D7B6942223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3C8E-6453-4F6B-8D83-695F012A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61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650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82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3CE6-4591-4214-B086-9E7E6A0AF684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40AAE5-B9E9-2256-F91C-DAEE5D07FEAB}"/>
              </a:ext>
            </a:extLst>
          </p:cNvPr>
          <p:cNvSpPr txBox="1">
            <a:spLocks/>
          </p:cNvSpPr>
          <p:nvPr userDrawn="1"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2EA-2717-442B-96A0-3E443144E281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8FF7-F689-4323-9280-30987C84C9B5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8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F559-5549-463E-8DCA-E70155984377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41211-D9F0-48AC-0002-4CFA61BBE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35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003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1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084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95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50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508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15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922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26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B73C-DDE2-472E-BEDB-D574BBD8D7D9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E01FD9-DB79-839F-1515-2C6AE436D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9BBC-1845-42CB-B4BD-14174F29BEEA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AE676A-F875-B3D1-BDE5-19D386382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1EA0-E11B-4760-9AB1-B1BF61863E1D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320CA7-46AB-03A3-FC92-AA423E04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368B-976D-430E-9166-A402E437FA3F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DC4E-8C15-1A66-351E-326836B6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90604-EEE5-4CA6-9A47-BAF40111BF11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53A384-84FE-9897-44F7-FB59205E0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DB57-2362-452F-8290-7347DDDAB90C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542395-626E-395B-B571-5625DFFCD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C26AC-9659-4350-A81E-53B3E0DCB707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52DB3C-FEDB-6469-7997-A0063179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DE429-1683-4FDA-8D6C-2D932B6BC6D2}" type="datetime1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2022/11/21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s://www.microsoft.com/en-us/download/details.aspx?id=5476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7" Type="http://schemas.openxmlformats.org/officeDocument/2006/relationships/image" Target="../media/image29.jpg"/><Relationship Id="rId2" Type="http://schemas.openxmlformats.org/officeDocument/2006/relationships/hyperlink" Target="https://www.tensorflow.org/tutorials/load_data/images#load_data_using_a_keras_utility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hyperlink" Target="https://www.kaggle.com/code/samsonlo/resnet-50-image-classification-part-1-2-model#Output-Lay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ytorch.org/tutorials/beginner/blitz/cifar10_tutorial.html#train-the-network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ea typeface="Arial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ea typeface="Arial"/>
                <a:cs typeface="Arial"/>
                <a:sym typeface="Arial"/>
              </a:rPr>
              <a:t> </a:t>
            </a:r>
            <a:r>
              <a:rPr lang="en-US" altLang="zh-TW" sz="2700" b="1" dirty="0"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ea typeface="Arial"/>
                <a:cs typeface="Arial"/>
                <a:sym typeface="Arial"/>
              </a:rPr>
            </a:br>
            <a:br>
              <a:rPr lang="zh-TW" altLang="en-US" sz="2700" dirty="0">
                <a:ea typeface="Arial"/>
                <a:cs typeface="Arial"/>
                <a:sym typeface="Arial"/>
              </a:rPr>
            </a:br>
            <a:r>
              <a:rPr lang="en-US" altLang="zh-TW" sz="2700" dirty="0">
                <a:ea typeface="Arial"/>
                <a:cs typeface="Arial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       </a:t>
            </a:r>
            <a:r>
              <a:rPr lang="zh-TW" altLang="en-US" sz="2000" dirty="0">
                <a:latin typeface="+mj-lt"/>
                <a:ea typeface="Arial"/>
                <a:cs typeface="Arial"/>
                <a:sym typeface="Arial"/>
              </a:rPr>
              <a:t>少鈞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+mj-lt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.2 Find the Intrinsic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 </a:t>
            </a:r>
            <a:r>
              <a:rPr lang="en-US" altLang="zh-TW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 2) Click button “2.2” and then show the result on the console 	 	window.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943349" y="867604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973746" y="2978983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55" y="2701511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6140903" y="3594598"/>
            <a:ext cx="1960314" cy="326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6458863" y="435803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13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.3 Find the Extrinsic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“2.3”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11, </a:t>
            </a:r>
            <a:r>
              <a:rPr lang="en-US" altLang="zh-TW" sz="2000" dirty="0">
                <a:latin typeface="+mj-lt"/>
              </a:rPr>
              <a:t>p.370~402 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563843" y="3022347"/>
            <a:ext cx="1418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382325" y="4297146"/>
            <a:ext cx="491648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(1) List of numbers: 1~15</a:t>
            </a:r>
          </a:p>
          <a:p>
            <a:r>
              <a:rPr lang="en-US" dirty="0">
                <a:latin typeface="+mj-lt"/>
              </a:rPr>
              <a:t>(2) Select 1, then 1.bmp will be applied, and so 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208172" y="2750697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6202528" y="3709237"/>
            <a:ext cx="1891452" cy="3148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0CBCAF-A5B7-2B14-A12E-F6F3A40026C3}"/>
              </a:ext>
            </a:extLst>
          </p:cNvPr>
          <p:cNvSpPr/>
          <p:nvPr/>
        </p:nvSpPr>
        <p:spPr>
          <a:xfrm>
            <a:off x="6800793" y="5134803"/>
            <a:ext cx="69055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298812" y="4620312"/>
            <a:ext cx="1501981" cy="651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6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.4 Find the Distortion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“2.4” to show the result on the console window.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742879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540661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an example)</a:t>
            </a:r>
            <a:endParaRPr 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224" y="1624974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5769640" y="2673562"/>
            <a:ext cx="2497357" cy="415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6232084" y="5521795"/>
            <a:ext cx="1585140" cy="42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05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.5 Show the </a:t>
            </a:r>
            <a:r>
              <a:rPr lang="en-US" altLang="zh-TW" b="1" dirty="0">
                <a:ea typeface="Arial"/>
                <a:cs typeface="Arial"/>
              </a:rPr>
              <a:t>undistorted</a:t>
            </a:r>
            <a:r>
              <a:rPr lang="en-US" altLang="zh-TW" dirty="0">
                <a:cs typeface="Calibri" panose="020F0502020204030204" pitchFamily="34" charset="0"/>
              </a:rPr>
              <a:t>  </a:t>
            </a:r>
            <a:r>
              <a:rPr lang="en-US" b="1" dirty="0">
                <a:ea typeface="Arial"/>
                <a:cs typeface="Arial"/>
                <a:sym typeface="Arial"/>
              </a:rPr>
              <a:t>result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94135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ea typeface="Arial"/>
                <a:cs typeface="Arial"/>
                <a:sym typeface="Arial"/>
              </a:rPr>
              <a:t>2) Show each distorted and undistorted images</a:t>
            </a:r>
            <a:r>
              <a:rPr lang="zh-TW" altLang="en-US" dirty="0"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ea typeface="Arial"/>
                <a:cs typeface="Arial"/>
                <a:sym typeface="Arial"/>
              </a:rPr>
              <a:t>0.5 seconds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v::</a:t>
            </a:r>
            <a:r>
              <a:rPr lang="en-US" altLang="zh-TW" dirty="0"/>
              <a:t>undistort(…) or cv::</a:t>
            </a:r>
            <a:r>
              <a:rPr lang="en-US" altLang="zh-TW" dirty="0" err="1"/>
              <a:t>initUndistortRectifyMap</a:t>
            </a:r>
            <a:r>
              <a:rPr lang="en-US" altLang="zh-TW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01384" y="3148244"/>
            <a:ext cx="190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57999" y="3148244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Undistorted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BE1192-20CF-3E31-F402-DDCA166997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870298" y="2827054"/>
            <a:ext cx="2312617" cy="38498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395C92-7723-52B6-8A1D-0EF2D69C3F54}"/>
              </a:ext>
            </a:extLst>
          </p:cNvPr>
          <p:cNvSpPr/>
          <p:nvPr/>
        </p:nvSpPr>
        <p:spPr>
          <a:xfrm>
            <a:off x="1263753" y="6031230"/>
            <a:ext cx="1525705" cy="41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/>
              <a:t>3.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altLang="zh-TW" b="1" dirty="0">
                <a:cs typeface="Arial"/>
              </a:rPr>
              <a:t>Augmented Reality 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3.1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3.2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776507-D418-ACB8-CAEE-7BA74958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29" y="1709363"/>
            <a:ext cx="2124371" cy="40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6"/>
            <a:ext cx="8765888" cy="29604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2000" dirty="0">
                <a:latin typeface="+mj-lt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2) Input 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less than 6 char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in English in the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textEdit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box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3) D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erive the shape of the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 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by u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sing the provided library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4)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5)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vertically on the chessboards images(1.bmp to 5.bmp) </a:t>
            </a:r>
            <a:endParaRPr lang="en-US" sz="2000" dirty="0">
              <a:latin typeface="+mj-lt"/>
              <a:ea typeface="Arial"/>
              <a:cs typeface="Arial"/>
              <a:sym typeface="Arial"/>
            </a:endParaRP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6) C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on the picture. Show each picture for</a:t>
            </a:r>
            <a:br>
              <a:rPr lang="en-US" altLang="zh-TW" sz="2000" dirty="0">
                <a:latin typeface="+mj-lt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1 second (total 5 images)</a:t>
            </a:r>
            <a:endParaRPr lang="en-US" altLang="zh-TW" sz="2000" dirty="0">
              <a:latin typeface="+mj-lt"/>
            </a:endParaRP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cs typeface="Arial"/>
              </a:rPr>
              <a:t>Augmented Reality 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692006" y="3616143"/>
            <a:ext cx="81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Demo:</a:t>
            </a:r>
            <a:endParaRPr lang="zh-CN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84620" y="3616143"/>
            <a:ext cx="2755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600" dirty="0">
                <a:latin typeface="+mj-lt"/>
              </a:rPr>
              <a:t>Hint : Textbook Chapter 11,  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p.387~395 Calibration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p.405~412 Projection 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4" y="4447140"/>
            <a:ext cx="1980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CN" sz="1600" dirty="0">
                <a:latin typeface="+mj-lt"/>
              </a:rPr>
              <a:t>cv2.</a:t>
            </a:r>
            <a:r>
              <a:rPr lang="zh-CN" altLang="zh-CN" sz="1600" dirty="0">
                <a:latin typeface="+mj-lt"/>
              </a:rPr>
              <a:t>calibrateCamera</a:t>
            </a:r>
            <a:r>
              <a:rPr lang="en-US" altLang="zh-CN" sz="1600" dirty="0">
                <a:latin typeface="+mj-lt"/>
              </a:rPr>
              <a:t>()</a:t>
            </a:r>
          </a:p>
          <a:p>
            <a:pPr marL="357188" indent="-357188"/>
            <a:r>
              <a:rPr lang="en-US" altLang="zh-CN" sz="1600" dirty="0">
                <a:latin typeface="+mj-lt"/>
              </a:rPr>
              <a:t>cv2.projectPoints()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20221116_174721">
            <a:hlinkClick r:id="" action="ppaction://media"/>
            <a:extLst>
              <a:ext uri="{FF2B5EF4-FFF2-40B4-BE49-F238E27FC236}">
                <a16:creationId xmlns:a16="http://schemas.microsoft.com/office/drawing/2014/main" id="{5195FDDF-4D3E-A752-52F6-42BEC093D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540" y="3616143"/>
            <a:ext cx="4180265" cy="29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F809F2C-BBAF-28B8-40E4-41C80693E617}"/>
              </a:ext>
            </a:extLst>
          </p:cNvPr>
          <p:cNvSpPr txBox="1"/>
          <p:nvPr/>
        </p:nvSpPr>
        <p:spPr>
          <a:xfrm>
            <a:off x="544723" y="640211"/>
            <a:ext cx="832804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tabLst>
                <a:tab pos="266700" algn="l"/>
              </a:tabLst>
            </a:pPr>
            <a:r>
              <a:rPr lang="en-US" altLang="zh-TW" sz="1400" dirty="0">
                <a:latin typeface="+mj-lt"/>
              </a:rPr>
              <a:t>How to use the library</a:t>
            </a:r>
            <a:r>
              <a:rPr lang="en-US" altLang="zh-TW" sz="1200" dirty="0">
                <a:latin typeface="+mj-lt"/>
              </a:rPr>
              <a:t>: 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(alphabet_lib_onboard.txt, alphabet_lib_vertical.txt)</a:t>
            </a: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</a:rPr>
              <a:t>Use </a:t>
            </a:r>
            <a:r>
              <a:rPr lang="en-US" altLang="zh-TW" sz="1400" dirty="0" err="1">
                <a:latin typeface="+mj-lt"/>
              </a:rPr>
              <a:t>OpenCV</a:t>
            </a:r>
            <a:r>
              <a:rPr lang="en-US" altLang="zh-TW" sz="1400" dirty="0">
                <a:latin typeface="+mj-lt"/>
              </a:rPr>
              <a:t> function to read and derive the array or matrix of the char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Here take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‘K’</a:t>
            </a:r>
            <a:r>
              <a:rPr lang="en-US" altLang="zh-TW" sz="1400" dirty="0">
                <a:latin typeface="+mj-lt"/>
              </a:rPr>
              <a:t> in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sz="1400" dirty="0">
                <a:latin typeface="+mj-lt"/>
              </a:rPr>
              <a:t> for example</a:t>
            </a:r>
            <a:br>
              <a:rPr lang="en-US" altLang="zh-TW" sz="1400" dirty="0">
                <a:latin typeface="+mj-lt"/>
              </a:rPr>
            </a:b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Ex (Python): 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fs = cv2.FileStorage(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sz="1400" dirty="0">
                <a:latin typeface="+mj-lt"/>
              </a:rPr>
              <a:t>, cv2.FILE_STORAGE_READ)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 err="1">
                <a:latin typeface="+mj-lt"/>
              </a:rPr>
              <a:t>ch</a:t>
            </a:r>
            <a:r>
              <a:rPr lang="en-US" altLang="zh-TW" sz="1400" dirty="0">
                <a:latin typeface="+mj-lt"/>
              </a:rPr>
              <a:t> = </a:t>
            </a:r>
            <a:r>
              <a:rPr lang="en-US" altLang="zh-TW" sz="1400" dirty="0" err="1">
                <a:latin typeface="+mj-lt"/>
              </a:rPr>
              <a:t>fs.getNode</a:t>
            </a:r>
            <a:r>
              <a:rPr lang="en-US" altLang="zh-TW" sz="1400" dirty="0">
                <a:latin typeface="+mj-lt"/>
              </a:rPr>
              <a:t>(‘K’).mat()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 get the lines of ‘K’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endParaRPr lang="en-US" altLang="zh-TW" sz="1400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		</a:t>
            </a:r>
            <a:r>
              <a:rPr lang="en-US" altLang="zh-TW" sz="1400" dirty="0" err="1"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 = [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[[2, 2, 0], [2, 0,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,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		        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[[0, 2, 0], [2, 1,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,</a:t>
            </a:r>
          </a:p>
          <a:p>
            <a:r>
              <a:rPr lang="en-US" altLang="zh-TW" sz="14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	         [[2, 1, 0], [0, 0,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]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endParaRPr lang="en-US" altLang="zh-TW" sz="1400" dirty="0">
              <a:latin typeface="+mj-lt"/>
            </a:endParaRP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‘K’</a:t>
            </a:r>
            <a:r>
              <a:rPr lang="zh-TW" altLang="en-US" sz="14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consist of 3 lines, so the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‘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array’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lvl="1" indent="-342900">
              <a:buFont typeface="+mj-lt"/>
              <a:buAutoNum type="arabicParenR" startAt="2"/>
            </a:pPr>
            <a:r>
              <a:rPr lang="en-US" altLang="zh-TW" sz="1400" dirty="0">
                <a:latin typeface="+mj-lt"/>
              </a:rPr>
              <a:t>Chessboard Coordinates</a:t>
            </a:r>
          </a:p>
          <a:p>
            <a:pPr marL="628650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lvl="3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  <a:p>
            <a:pPr marL="342900" indent="-342900">
              <a:buAutoNum type="arabicParenR" startAt="2"/>
            </a:pPr>
            <a:endParaRPr lang="en-US" altLang="zh-TW" sz="1400" dirty="0">
              <a:latin typeface="+mj-lt"/>
            </a:endParaRPr>
          </a:p>
          <a:p>
            <a:endParaRPr lang="en-US" altLang="zh-TW" dirty="0"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(2,2,0)</a:t>
                </a:r>
                <a:endParaRPr lang="zh-TW" altLang="en-US" sz="1200" dirty="0">
                  <a:latin typeface="+mj-lt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(2,1,0)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(0,2,0)</a:t>
                </a:r>
                <a:endParaRPr lang="zh-TW" altLang="en-US" sz="1200" dirty="0">
                  <a:latin typeface="+mj-lt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+mj-lt"/>
                <a:ea typeface="Arial"/>
                <a:cs typeface="Arial"/>
                <a:sym typeface="Arial"/>
              </a:rPr>
              <a:t>3. (20%) </a:t>
            </a:r>
            <a:r>
              <a:rPr lang="en-US" altLang="zh-TW" sz="2800" b="1" dirty="0">
                <a:latin typeface="+mj-lt"/>
                <a:cs typeface="Arial"/>
              </a:rPr>
              <a:t>Augmented Reality 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770" y="406610"/>
            <a:ext cx="366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altLang="zh-TW" sz="1800" dirty="0">
                <a:latin typeface="+mj-lt"/>
              </a:rPr>
              <a:t>Guides and Requirements:</a:t>
            </a: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The coordinates are </a:t>
            </a:r>
            <a:br>
              <a:rPr lang="en-US" altLang="zh-TW" sz="11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in Word Frame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Chessboard Frame</a:t>
            </a:r>
            <a:endParaRPr lang="zh-TW" altLang="en-US" dirty="0">
              <a:latin typeface="+mj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Position and Order</a:t>
            </a:r>
            <a:endParaRPr lang="zh-TW" altLang="en-US" dirty="0">
              <a:latin typeface="+mj-l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1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2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3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4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5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6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76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b="1" dirty="0"/>
              <a:t>4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Stereo Disparity Map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4.1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ea typeface="Arial"/>
                <a:cs typeface="Arial"/>
                <a:sym typeface="Arial"/>
              </a:rPr>
              <a:t>Stereo Disparity Map</a:t>
            </a:r>
            <a:endParaRPr lang="en-US" altLang="zh-TW" sz="2400" dirty="0">
              <a:cs typeface="Calibri" panose="020F0502020204030204" pitchFamily="34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4.2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Checking the Disparity Value</a:t>
            </a:r>
            <a:endParaRPr lang="en-US" altLang="zh-TW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 t="11686" r="74171"/>
          <a:stretch/>
        </p:blipFill>
        <p:spPr>
          <a:xfrm>
            <a:off x="18651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22201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1347407" y="3393314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2 images separately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46CC9F-B2A3-7C39-2221-AE9CB64D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49" y="2801428"/>
            <a:ext cx="4225473" cy="24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b="1" dirty="0">
                <a:ea typeface="Arial"/>
                <a:cs typeface="Arial"/>
                <a:sym typeface="Arial"/>
              </a:rPr>
              <a:t>4.</a:t>
            </a:r>
            <a:r>
              <a:rPr lang="en-US" altLang="zh-TW" b="1" dirty="0">
                <a:ea typeface="Arial"/>
                <a:cs typeface="Arial"/>
                <a:sym typeface="Arial"/>
              </a:rPr>
              <a:t>1</a:t>
            </a:r>
            <a:r>
              <a:rPr lang="en-US" b="1" dirty="0">
                <a:ea typeface="Arial"/>
                <a:cs typeface="Arial"/>
                <a:sym typeface="Arial"/>
              </a:rPr>
              <a:t> (</a:t>
            </a:r>
            <a:r>
              <a:rPr lang="en-US" altLang="zh-TW" b="1" dirty="0">
                <a:ea typeface="Arial"/>
                <a:cs typeface="Arial"/>
                <a:sym typeface="Arial"/>
              </a:rPr>
              <a:t>10</a:t>
            </a:r>
            <a:r>
              <a:rPr lang="en-US" b="1" dirty="0">
                <a:ea typeface="Arial"/>
                <a:cs typeface="Arial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18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1;p9"/>
              <p:cNvSpPr txBox="1"/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13" tIns="25706" rIns="51413" bIns="25706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Camera information: 1) baseline=342.789mm,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	            2) focal length=4019.284 pixel,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Calibri"/>
                    <a:sym typeface="Calibri"/>
                  </a:rPr>
                  <a:t>	           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𝑟𝑖𝑔h𝑡</m:t>
                        </m:r>
                      </m:sup>
                    </m:sSubSup>
                    <m:r>
                      <a:rPr kumimoji="0" lang="en-US" altLang="zh-TW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𝑙𝑒𝑓𝑡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=279.184 pixel</a:t>
                </a:r>
                <a:endPara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Arial"/>
                    <a:sym typeface="Arial"/>
                  </a:rPr>
                  <a:t>OpenCV Textbook Chapter 11 (P.372-373) &amp; OpenCV Textbook Chapter 12 (P.436)</a:t>
                </a:r>
              </a:p>
            </p:txBody>
          </p:sp>
        </mc:Choice>
        <mc:Fallback xmlns="">
          <p:sp>
            <p:nvSpPr>
              <p:cNvPr id="14" name="Google Shape;14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blipFill>
                <a:blip r:embed="rId3"/>
                <a:stretch>
                  <a:fillRect l="-629" t="-3077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9"/>
          <p:cNvSpPr txBox="1"/>
          <p:nvPr/>
        </p:nvSpPr>
        <p:spPr>
          <a:xfrm>
            <a:off x="844476" y="657951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490105" y="641567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562071" y="658470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056796" y="637542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6589553" y="636772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527261" y="1187400"/>
            <a:ext cx="6858000" cy="2069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50" marR="0" lvl="0" indent="-2571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Guides: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(1) Window Size: Must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odd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within the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[5, 255]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Must be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positive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divisible by 16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Map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gray value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0~255 for the purpose of visualization.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direction.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227653" y="3660796"/>
            <a:ext cx="2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marR="0" lvl="0" indent="-257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StereoBM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::create(256, 25)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F0B106-88F7-20E6-9C97-0EEB9F9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1" y="4552670"/>
            <a:ext cx="2549724" cy="1844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582E08-E244-F37E-E6D4-88A1FF7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85" y="4552670"/>
            <a:ext cx="2549723" cy="1844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942D7A-36D4-2B46-7ECF-D41C9B8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08" y="4552670"/>
            <a:ext cx="2549723" cy="18441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501703" y="459988"/>
            <a:ext cx="81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(have been rectified) 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449263" lvl="3" indent="-182563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Find 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disparity map/image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based on Left and Right stereo images </a:t>
            </a:r>
          </a:p>
        </p:txBody>
      </p:sp>
    </p:spTree>
    <p:extLst>
      <p:ext uri="{BB962C8B-B14F-4D97-AF65-F5344CB8AC3E}">
        <p14:creationId xmlns:p14="http://schemas.microsoft.com/office/powerpoint/2010/main" val="272984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19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4.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(10%) Checking the Disparity Value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616269-86F4-4284-81D5-5C9C5D7576E0}"/>
              </a:ext>
            </a:extLst>
          </p:cNvPr>
          <p:cNvSpPr txBox="1"/>
          <p:nvPr/>
        </p:nvSpPr>
        <p:spPr>
          <a:xfrm>
            <a:off x="739707" y="2752134"/>
            <a:ext cx="689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Note: Click at gray position at disparity map result from Q.4.1, ignore the position with 0 disparity(e.g. Failure case).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3056CB-EE86-4C75-9522-14D82696D932}"/>
              </a:ext>
            </a:extLst>
          </p:cNvPr>
          <p:cNvSpPr txBox="1"/>
          <p:nvPr/>
        </p:nvSpPr>
        <p:spPr>
          <a:xfrm>
            <a:off x="464926" y="451327"/>
            <a:ext cx="8140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and disparity map from Q4.1.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557185" marR="0" lvl="1" indent="-21430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Click at left image and draw the corresponding dot at right image.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1) Click at left image and draw the dot on the right image at accurate position.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2) User should allow to repeat 1). </a:t>
            </a:r>
          </a:p>
        </p:txBody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F3FED3F8-6FE0-221B-4156-D5AEA3874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56" y="3652274"/>
            <a:ext cx="7921887" cy="28727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AC707A-AF87-7E88-3855-E0EBFF3221F7}"/>
              </a:ext>
            </a:extLst>
          </p:cNvPr>
          <p:cNvSpPr txBox="1"/>
          <p:nvPr/>
        </p:nvSpPr>
        <p:spPr>
          <a:xfrm>
            <a:off x="739707" y="3299132"/>
            <a:ext cx="6895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Video: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F783215-BE04-4183-A673-6DC8EB90BE68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9144000" cy="647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follow the format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57600" lvl="8" indent="0">
              <a:spcBef>
                <a:spcPts val="1000"/>
              </a:spcBef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Upload/Homework/Hw2_05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opencvdl20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opencvdl20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_StudentID_Name_Version.rar</a:t>
            </a:r>
          </a:p>
          <a:p>
            <a:pPr marL="1706563" lvl="4" indent="0"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Hw2_05_StudentID_Name_Version.rar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_F71234567_林小明_V1.rar</a:t>
            </a: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</a:t>
            </a: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46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	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pictures, only source code 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Plot class distribution of training dataset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(3%) Set up 2 kinds of loss functions to train 2 ResNet50 models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5.5 (4%) 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5.6 (4%) Use the better-trained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125678" y="6090002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3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7C37D-37D2-B29B-3843-F40F3ACB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7" y="4910394"/>
            <a:ext cx="1681147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CAD0-B32D-B9EA-4FDA-8A7D4A019FC5}"/>
              </a:ext>
            </a:extLst>
          </p:cNvPr>
          <p:cNvSpPr txBox="1"/>
          <p:nvPr/>
        </p:nvSpPr>
        <p:spPr>
          <a:xfrm>
            <a:off x="5905236" y="6573784"/>
            <a:ext cx="31080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ResNet50 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85A9B-9686-4184-B386-A7613DC7829C}"/>
              </a:ext>
            </a:extLst>
          </p:cNvPr>
          <p:cNvSpPr txBox="1"/>
          <p:nvPr/>
        </p:nvSpPr>
        <p:spPr>
          <a:xfrm>
            <a:off x="4001352" y="6358341"/>
            <a:ext cx="2029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Residual Block (with bottleneck)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of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deal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 data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ResNet50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Residual learning: avoid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degradation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problems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Bottleneck: build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deeper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network without additional parameters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(modified from 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Kaggle Cats and Dogs Dataset)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20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Path: /Download/Homework/Hw2/Dataset_OpenCvDl_Hw2_Q5.zip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Training dataset: 16,200 JPG images in total. However, the dataset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in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0F3E77-4449-F2C2-6DB3-CFC354E5ACEF}"/>
              </a:ext>
            </a:extLst>
          </p:cNvPr>
          <p:cNvGrpSpPr/>
          <p:nvPr/>
        </p:nvGrpSpPr>
        <p:grpSpPr>
          <a:xfrm>
            <a:off x="5799202" y="427024"/>
            <a:ext cx="3405758" cy="6239556"/>
            <a:chOff x="5799202" y="427024"/>
            <a:chExt cx="3405758" cy="6239556"/>
          </a:xfrm>
        </p:grpSpPr>
        <p:pic>
          <p:nvPicPr>
            <p:cNvPr id="29" name="Picture 28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7C97F11D-3736-700B-3303-C34CBAB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97F3F908-15A1-C8E6-432A-C394CF79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54E92-E20B-B0A6-5E6C-4A1427B35538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F6A1F0-88EC-B915-5974-D7AA1561D723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A8D95C5D-7083-8AB3-83CC-D764A2AE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0E076D3C-43F0-60FB-CF12-81DB116F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86A9EB75-7099-30DF-DDE9-E7D8BE8E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E7F526FA-68C5-BB1A-80A6-40E7C7F1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57279C-4688-2706-F9F6-4EA3D6ED2FB1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0721C4-6CDC-27C4-16D5-96876BCBAD0B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4DC12-BC8D-28DB-32CD-30CA98D5E52E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971FF-29CB-3B98-5687-5966AE4441E7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55CBCE-5E0F-7CE1-35C6-B43E5791F155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54173C-913F-B643-670F-8FB0410DEF46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F88371-13DB-D04F-BCE4-D67715260E84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2B7DFF-3F0A-42EB-542D-21C42286FA4F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A7D1A7-7086-2EFD-E719-EBAF697A8260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40BB3D-2900-94CE-B3EF-FB8559866842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20F30C-3A7C-1EDE-BF2A-ED367278A47F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CA50A-C207-121E-92A7-8092A5C38872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EB457-D17D-3001-6B8A-6C938F4E41B6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8849-23B1-E958-4DFA-863970554913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1D7E-7FE1-7E33-E2DF-43C2876E0290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4B06F-D47F-897C-C958-61612CAA7E2E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FE0BFE-C1A1-B65C-1D15-012B894613F6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E979A-E53E-4A69-FEFF-2490022B05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4A2CF8-3BBE-0418-91B0-D95675DE8197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EF80B6AD-8881-1451-3F96-01E3AA2EEB72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9" y="474481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Requirements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 ResNet50 models with TensorFlow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Every chart should have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chart title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axis titles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Hw2_05_StudentID_Name_Version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25E1B-B05D-B2ED-701D-459D38A6E361}"/>
              </a:ext>
            </a:extLst>
          </p:cNvPr>
          <p:cNvSpPr txBox="1"/>
          <p:nvPr/>
        </p:nvSpPr>
        <p:spPr>
          <a:xfrm>
            <a:off x="4658119" y="512566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284E5D-DE06-1B71-038E-5A0299BA495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D405F-3B05-7D2C-7368-DEB0D9A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0" y="2066400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5.1 (3%)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image_size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=(?, ?))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2956633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E99F-AE7E-3456-6D50-1EA7199B3547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5ECD2B-CB5A-8F3D-599F-A7AC44A3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5252812" y="162255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37A95CE-71B8-66B5-25C7-98C5CB30E30E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8892643" cy="4029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Iterate through the dataset and count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the number of images of each class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class distribution</a:t>
            </a:r>
          </a:p>
          <a:p>
            <a:pPr marL="83961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plot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bar()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xticks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ylabel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“2. Show Distribution”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C294854D-C538-DC96-075C-05B6091BE53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4988" marR="0" lvl="0" indent="-5349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5.2 (3%) Plot class distribution of training dataset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D7DADA71-4AAD-7F67-DAD0-E3598DE7E4F7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F995-8D9C-622B-D7F7-A8AD246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576"/>
          <a:stretch/>
        </p:blipFill>
        <p:spPr>
          <a:xfrm>
            <a:off x="4928400" y="2955520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3C23B-8FAA-4AAF-2F17-B0E5B5943CE1}"/>
              </a:ext>
            </a:extLst>
          </p:cNvPr>
          <p:cNvSpPr txBox="1"/>
          <p:nvPr/>
        </p:nvSpPr>
        <p:spPr>
          <a:xfrm>
            <a:off x="4748400" y="6241007"/>
            <a:ext cx="4140000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Class Distribution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C961-9BE5-D543-67ED-DFDC2D0064A3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7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632F7E6-22D7-020B-8B65-282EE2B1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419B-44D3-F71E-C973-6A016E86BF33}"/>
                </a:ext>
              </a:extLst>
            </p:cNvPr>
            <p:cNvSpPr/>
            <p:nvPr/>
          </p:nvSpPr>
          <p:spPr>
            <a:xfrm>
              <a:off x="5252812" y="192411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1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tf.keras.applications.resnet50.ResNet50()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tf.keras.layers.Dense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(1, activation=‘sigmoid’)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tf.keras.Model.summary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C937CE-9488-16BF-DA25-424853340692}"/>
              </a:ext>
            </a:extLst>
          </p:cNvPr>
          <p:cNvGrpSpPr/>
          <p:nvPr/>
        </p:nvGrpSpPr>
        <p:grpSpPr>
          <a:xfrm>
            <a:off x="7412400" y="594000"/>
            <a:ext cx="1296000" cy="2239130"/>
            <a:chOff x="5090160" y="1123382"/>
            <a:chExt cx="1296000" cy="2239130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5E96BCF-8316-F10A-F0BD-462D0D79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252812" y="222567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940002" y="3008228"/>
            <a:ext cx="4140000" cy="3510462"/>
            <a:chOff x="4940002" y="741678"/>
            <a:chExt cx="4140000" cy="35104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3944363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722"/>
            <a:stretch/>
          </p:blipFill>
          <p:spPr>
            <a:xfrm>
              <a:off x="4940002" y="1297964"/>
              <a:ext cx="4140000" cy="2632007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How to read the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572268" y="877868"/>
            <a:ext cx="4140000" cy="5241988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3657600" y="937644"/>
            <a:ext cx="2009786" cy="5760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339640" y="1670194"/>
            <a:ext cx="1375360" cy="3195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334000" y="1815280"/>
            <a:ext cx="2413122" cy="137184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339640" y="2034406"/>
            <a:ext cx="2530552" cy="135152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4753810" y="2152219"/>
            <a:ext cx="2116382" cy="200975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 </a:t>
                </a:r>
              </a:p>
              <a:p>
                <a:pPr marL="540000" marR="0" lvl="1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 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Set up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(</a:t>
                </a:r>
                <a14:m>
                  <m:oMath xmlns:m="http://schemas.openxmlformats.org/officeDocument/2006/math">
                    <m:r>
                      <a: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-balanced) and Binary Cross Entropy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 codes for model training (train.py)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808038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tfa.losses.SigmoidFocalCrossEntropy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tf.keras.losses.BinaryCrossEntropy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  <a:sym typeface="Calibri"/>
                </a:endParaRP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torchvision.ops.sigmoid_focal_loss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torch.nn.function.binary_cross_entropy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Because you have to use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, which accepts 1 confidence value, you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may 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eplace the output layer of ResNet50 model to a FC layer of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node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Sigmoid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activation function.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Train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ResNet50 models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training dataset using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loss functions</a:t>
                </a:r>
              </a:p>
              <a:p>
                <a:pPr marL="8100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tf.keras.Model.fit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  <a:hlinkClick r:id="rId2"/>
                  </a:rPr>
                  <a:t>tutorial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): write a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for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loop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train the model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your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codes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about loss functions in train.py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F0042-AF87-0C8A-CD91-673F6B97442F}"/>
              </a:ext>
            </a:extLst>
          </p:cNvPr>
          <p:cNvGrpSpPr/>
          <p:nvPr/>
        </p:nvGrpSpPr>
        <p:grpSpPr>
          <a:xfrm>
            <a:off x="930897" y="4010347"/>
            <a:ext cx="7923689" cy="1927238"/>
            <a:chOff x="930897" y="4010347"/>
            <a:chExt cx="7923689" cy="19272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4F766-77EF-42DB-C993-B17250868E9E}"/>
                </a:ext>
              </a:extLst>
            </p:cNvPr>
            <p:cNvSpPr txBox="1"/>
            <p:nvPr/>
          </p:nvSpPr>
          <p:spPr>
            <a:xfrm>
              <a:off x="930897" y="5629808"/>
              <a:ext cx="508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Code example (you can follow the hyperparameter settings)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85053-7910-CEF2-218C-62ADC223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133" y="4010347"/>
              <a:ext cx="4860000" cy="1609760"/>
            </a:xfrm>
            <a:prstGeom prst="roundRect">
              <a:avLst>
                <a:gd name="adj" fmla="val 552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C55B98-560E-C86F-E316-0FB6B45B10F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5736635" y="4366844"/>
              <a:ext cx="36755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AD3DE-9994-D43D-47CF-7ADF77A0839B}"/>
                </a:ext>
              </a:extLst>
            </p:cNvPr>
            <p:cNvSpPr txBox="1"/>
            <p:nvPr/>
          </p:nvSpPr>
          <p:spPr>
            <a:xfrm>
              <a:off x="6104186" y="4212955"/>
              <a:ext cx="27504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Focal Loss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E563AC-A5EE-2E05-3211-FEF3A45C036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635769" y="4809471"/>
              <a:ext cx="654817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EA509-A181-2DA2-3897-1788A2B3EF1F}"/>
                </a:ext>
              </a:extLst>
            </p:cNvPr>
            <p:cNvSpPr txBox="1"/>
            <p:nvPr/>
          </p:nvSpPr>
          <p:spPr>
            <a:xfrm>
              <a:off x="5290586" y="4655583"/>
              <a:ext cx="356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another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Binary Cross Entropy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7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70000" marR="0" lvl="0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What is Focal Loss?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ground-truth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class label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or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model’s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output confidence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value for the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input with class label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= 1 (range: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 ~ 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zh-TW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altLang="zh-TW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  <m:e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kumimoji="0" lang="el-GR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if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= 1       </m:t>
                            </m:r>
                          </m:num>
                          <m:den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otherwise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class imbalance weighting factor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 –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frequency of </a:t>
                </a:r>
                <a:r>
                  <a:rPr kumimoji="0" lang="en-US" altLang="zh-TW" sz="15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=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𝛾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focusing parameter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2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mitigates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class imbalance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by assigning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more weights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to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h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ard examples and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less weights to easy examples.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Focal Loss is for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binary classification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, ex: Foreground and Background,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Face and Non-Face, or Cat and Dog.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Reference: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  <a:hlinkClick r:id="rId2"/>
                  </a:rPr>
                  <a:t>Focal Loss for Dense Object Detection</a:t>
                </a: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3CAEF-B127-2F99-A665-6A663CBF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1125331"/>
            <a:ext cx="2254729" cy="25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DA455-D58C-7244-5820-7165EA0CA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3"/>
          <a:stretch/>
        </p:blipFill>
        <p:spPr>
          <a:xfrm>
            <a:off x="1045530" y="1364186"/>
            <a:ext cx="1800000" cy="56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/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Ex: we have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1) 30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2) 70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1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Frequency of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70</m:t>
                        </m:r>
                      </m:num>
                      <m:den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=0.7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𝛼</m:t>
                    </m:r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=1−0.7=0.3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blipFill>
                <a:blip r:embed="rId6"/>
                <a:stretch>
                  <a:fillRect l="-811" t="-826" b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59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5.5 (4%)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tf.keras.Model.evaluate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753045" y="6254627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6E5294-42C4-7F23-513A-9E81F990E6E0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14" name="Picture 1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2EA311C-986F-0DDD-EBB9-97421C5D0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6FBC0A-7189-AF16-25C7-AFC1158FD3C4}"/>
                </a:ext>
              </a:extLst>
            </p:cNvPr>
            <p:cNvSpPr/>
            <p:nvPr/>
          </p:nvSpPr>
          <p:spPr>
            <a:xfrm>
              <a:off x="5252812" y="252723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940BC4-7D60-79D2-ABB8-465CB037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00" y="2955600"/>
            <a:ext cx="3780000" cy="3300094"/>
          </a:xfrm>
          <a:prstGeom prst="roundRect">
            <a:avLst>
              <a:gd name="adj" fmla="val 2223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20F50B-43BE-5ED6-5AE8-BF8C5B68B53F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5.6 (4%)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</a:t>
                </a: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tf.keras.Model.load_weights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0188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tf.keras.Model.predict_step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2"/>
                <a:stretch>
                  <a:fillRect l="-1293" t="-399" b="-4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740748" y="1097643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1AC00-84C7-20BD-76B6-08FFF0B4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2" y="3292086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018661" y="3850249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018661" y="5670085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903983" y="3827663"/>
            <a:ext cx="1513876" cy="1679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40520" y="5506916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57240" y="5940669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6813968" y="3355534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62203" y="5699269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55590" y="4103994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018661" y="1161480"/>
            <a:ext cx="712861" cy="2684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/>
          <p:nvPr/>
        </p:nvCxnSpPr>
        <p:spPr>
          <a:xfrm flipV="1">
            <a:off x="6080660" y="2963572"/>
            <a:ext cx="2932762" cy="886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8" y="507081"/>
            <a:ext cx="8761133" cy="6350919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(15%) Draw Contour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1.2 (5%) Count Rings</a:t>
            </a:r>
            <a:endParaRPr lang="en-US" altLang="zh-TW" sz="1400" dirty="0">
              <a:latin typeface="+mj-lt"/>
            </a:endParaRPr>
          </a:p>
          <a:p>
            <a:pPr marL="269081" indent="-269081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TW" sz="1600" dirty="0"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cs typeface="Arial" panose="020B0604020202020204" pitchFamily="34" charset="0"/>
              </a:rPr>
              <a:t>) </a:t>
            </a:r>
            <a:r>
              <a:rPr lang="en-US" altLang="zh-TW" sz="1600" dirty="0"/>
              <a:t>Camera Calibration </a:t>
            </a:r>
            <a:r>
              <a:rPr lang="en-US" altLang="zh-TW" sz="1600" dirty="0">
                <a:cs typeface="Arial" panose="020B0604020202020204" pitchFamily="34" charset="0"/>
              </a:rPr>
              <a:t>		 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2.1 (4%)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Corner detection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2.2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intrinsic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2.3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extrinsic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2.4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distortion matrix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Augmented Reality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3.1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Show words on board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3.2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Stereo Disparity Map</a:t>
            </a: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4.1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  <a:sym typeface="Arial"/>
              </a:rPr>
              <a:t>Stereo Disparity Map</a:t>
            </a:r>
            <a:endParaRPr lang="en-US" altLang="zh-TW" sz="1400" dirty="0">
              <a:cs typeface="Arial" panose="020B0604020202020204" pitchFamily="34" charset="0"/>
            </a:endParaRP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4.2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  <a:sym typeface="Arial"/>
              </a:rPr>
              <a:t>Checking the Disparity Value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solidFill>
                  <a:schemeClr val="tx1"/>
                </a:solidFill>
              </a:rPr>
              <a:t>Train a Cat-Dog Classifier Using ResNet50</a:t>
            </a:r>
            <a:endParaRPr lang="en-US" altLang="zh-TW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5.1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/>
              <a:t>Load the dataset and resize images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5.2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Plot class distribution of training dataset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5.3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Show the structure of ResNet50 model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5.4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Set up 2 kinds of loss functions to train 2 ResNet50 models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5.5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Compare the accuracies of 2 ResNet50 models on validation dataset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5.6 (4%) </a:t>
            </a:r>
            <a:r>
              <a:rPr lang="en-US" altLang="zh-TW" sz="1400" dirty="0">
                <a:cs typeface="Arial" panose="020B0604020202020204" pitchFamily="34" charset="0"/>
              </a:rPr>
              <a:t>Use the better-trained model to run inference and show the predicted class label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2610572" y="48338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Mei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2615519" y="128549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289983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113034" y="371331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4572000" y="4527867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Benjamin)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B09928-EBA0-D685-F0AC-E1BB824252FB}"/>
              </a:ext>
            </a:extLst>
          </p:cNvPr>
          <p:cNvSpPr txBox="1"/>
          <p:nvPr/>
        </p:nvSpPr>
        <p:spPr>
          <a:xfrm>
            <a:off x="420289" y="6409076"/>
            <a:ext cx="4380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Question 5 needs to upload separately.</a:t>
            </a:r>
          </a:p>
        </p:txBody>
      </p:sp>
      <p:pic>
        <p:nvPicPr>
          <p:cNvPr id="6" name="圖片 5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6F95C7E3-09B7-7B15-89EB-585B7643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4" t="47719" r="5274" b="7272"/>
          <a:stretch/>
        </p:blipFill>
        <p:spPr>
          <a:xfrm>
            <a:off x="4171819" y="716113"/>
            <a:ext cx="4912830" cy="2028191"/>
          </a:xfrm>
          <a:prstGeom prst="roundRect">
            <a:avLst>
              <a:gd name="adj" fmla="val 2692"/>
            </a:avLst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9C4574-BBB5-CB79-0EFA-0DFBF4ECA045}"/>
              </a:ext>
            </a:extLst>
          </p:cNvPr>
          <p:cNvSpPr txBox="1"/>
          <p:nvPr/>
        </p:nvSpPr>
        <p:spPr>
          <a:xfrm>
            <a:off x="4610822" y="3011420"/>
            <a:ext cx="3851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Don’t fix your data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A0105B-5400-559F-850F-32A6A65EA696}"/>
              </a:ext>
            </a:extLst>
          </p:cNvPr>
          <p:cNvSpPr/>
          <p:nvPr/>
        </p:nvSpPr>
        <p:spPr>
          <a:xfrm>
            <a:off x="4249989" y="951004"/>
            <a:ext cx="931611" cy="17333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8A5172-B956-9121-9266-7A405F7D7C35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4715795" y="2684388"/>
            <a:ext cx="680958" cy="400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800"/>
            </a:pPr>
            <a:r>
              <a:rPr lang="en-US" sz="2800" b="1" dirty="0">
                <a:ea typeface="Times New Roman"/>
                <a:cs typeface="Calibri" panose="020F0502020204030204" pitchFamily="34" charset="0"/>
                <a:sym typeface="Times New Roman"/>
              </a:rPr>
              <a:t>1. (20%) Find Contour 			</a:t>
            </a:r>
            <a:endParaRPr b="1" dirty="0"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16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mtClean="0">
                <a:latin typeface="+mj-lt"/>
              </a:rPr>
              <a:pPr/>
              <a:t>5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8C5D4C-A8D6-F672-D93C-E94EB2675CBC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5317454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1.1 (15%)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Draw Contour</a:t>
            </a:r>
          </a:p>
          <a:p>
            <a:pPr marL="200025" lvl="1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>
                <a:latin typeface="+mj-lt"/>
                <a:cs typeface="Calibri" panose="020F0502020204030204" pitchFamily="34" charset="0"/>
              </a:rPr>
              <a:t>1.2 (5%)</a:t>
            </a:r>
            <a:r>
              <a:rPr lang="zh-TW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+mj-lt"/>
                <a:cs typeface="Calibri" panose="020F0502020204030204" pitchFamily="34" charset="0"/>
              </a:rPr>
              <a:t>Count Rings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2B5178-AB99-8C10-246F-4A251D5ACF08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94FA32-1B9B-4035-9380-D11B94192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8"/>
          <a:stretch/>
        </p:blipFill>
        <p:spPr>
          <a:xfrm>
            <a:off x="6904933" y="798560"/>
            <a:ext cx="1995479" cy="1685686"/>
          </a:xfrm>
          <a:prstGeom prst="rect">
            <a:avLst/>
          </a:prstGeom>
        </p:spPr>
      </p:pic>
      <p:sp>
        <p:nvSpPr>
          <p:cNvPr id="117" name="Google Shape;117;p17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marR="0" lvl="0" indent="-1949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1.1 Find Contour – Draw Contour</a:t>
            </a:r>
            <a:endParaRPr sz="2800" b="1" i="0" u="none" strike="noStrike" cap="none" dirty="0">
              <a:solidFill>
                <a:srgbClr val="FF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" y="158907"/>
            <a:ext cx="6837515" cy="31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endParaRPr lang="en-US"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Given: two color images, “img1.jpg” and “img2.jpg”</a:t>
            </a:r>
            <a:endParaRPr dirty="0">
              <a:latin typeface="+mj-l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Q: 1)</a:t>
            </a:r>
            <a:endParaRPr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Hint: Textbook Chapter 8, p.234 ~ p.241</a:t>
            </a:r>
            <a:endParaRPr dirty="0">
              <a:latin typeface="+mj-lt"/>
            </a:endParaRP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RGB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Resize(1/2)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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Grayscale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Binary</a:t>
            </a:r>
            <a:endParaRPr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63638" lvl="0" indent="-265113"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Remember to </a:t>
            </a:r>
            <a:r>
              <a:rPr lang="en-US" altLang="zh-TW" sz="2000" dirty="0">
                <a:solidFill>
                  <a:schemeClr val="dk1"/>
                </a:solidFill>
                <a:latin typeface="+mj-lt"/>
              </a:rPr>
              <a:t>remove the noise. (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use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Gaussian Blur &amp;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other function</a:t>
            </a:r>
            <a:r>
              <a:rPr lang="en-US" sz="2000" dirty="0">
                <a:solidFill>
                  <a:schemeClr val="dk1"/>
                </a:solidFill>
                <a:latin typeface="+mj-lt"/>
              </a:rPr>
              <a:t>)</a:t>
            </a:r>
            <a:endParaRPr dirty="0">
              <a:latin typeface="+mj-lt"/>
            </a:endParaRP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Using some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edge detection functions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to get better results. (Ex: cv2.Canny)</a:t>
            </a:r>
            <a:endParaRPr sz="1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904458" y="757711"/>
            <a:ext cx="5950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Draw Contour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Using OpenCV functions to find the contours of rings in two images.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7168612" y="1148332"/>
            <a:ext cx="1373727" cy="2186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327060" y="4325466"/>
            <a:ext cx="3550360" cy="1385877"/>
            <a:chOff x="857472" y="3874469"/>
            <a:chExt cx="3550360" cy="1385877"/>
          </a:xfrm>
        </p:grpSpPr>
        <p:sp>
          <p:nvSpPr>
            <p:cNvPr id="130" name="Google Shape;130;p17"/>
            <p:cNvSpPr/>
            <p:nvPr/>
          </p:nvSpPr>
          <p:spPr>
            <a:xfrm>
              <a:off x="857472" y="4838021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+mj-lt"/>
                </a:rPr>
                <a:t>img1</a:t>
              </a: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.jpg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 rot="16200000">
              <a:off x="2347973" y="3864060"/>
              <a:ext cx="324196" cy="345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2684283" y="4891014"/>
              <a:ext cx="17235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Draw Contours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29;p17">
            <a:extLst>
              <a:ext uri="{FF2B5EF4-FFF2-40B4-BE49-F238E27FC236}">
                <a16:creationId xmlns:a16="http://schemas.microsoft.com/office/drawing/2014/main" id="{DE9F561D-1C56-44E1-A896-60971CB3233D}"/>
              </a:ext>
            </a:extLst>
          </p:cNvPr>
          <p:cNvGrpSpPr/>
          <p:nvPr/>
        </p:nvGrpSpPr>
        <p:grpSpPr>
          <a:xfrm>
            <a:off x="4622816" y="4403128"/>
            <a:ext cx="4194124" cy="1364943"/>
            <a:chOff x="915696" y="3813855"/>
            <a:chExt cx="4194124" cy="1364943"/>
          </a:xfrm>
        </p:grpSpPr>
        <p:sp>
          <p:nvSpPr>
            <p:cNvPr id="36" name="Google Shape;130;p17">
              <a:extLst>
                <a:ext uri="{FF2B5EF4-FFF2-40B4-BE49-F238E27FC236}">
                  <a16:creationId xmlns:a16="http://schemas.microsoft.com/office/drawing/2014/main" id="{2AD2A47B-B5C2-4B7E-96C4-D2DCF8F7475B}"/>
                </a:ext>
              </a:extLst>
            </p:cNvPr>
            <p:cNvSpPr/>
            <p:nvPr/>
          </p:nvSpPr>
          <p:spPr>
            <a:xfrm>
              <a:off x="915696" y="4752738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+mj-lt"/>
                </a:rPr>
                <a:t>img2</a:t>
              </a: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.jpg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31;p17">
              <a:extLst>
                <a:ext uri="{FF2B5EF4-FFF2-40B4-BE49-F238E27FC236}">
                  <a16:creationId xmlns:a16="http://schemas.microsoft.com/office/drawing/2014/main" id="{536D108B-6AC5-4DC6-AA14-17B9FC5D67BF}"/>
                </a:ext>
              </a:extLst>
            </p:cNvPr>
            <p:cNvSpPr/>
            <p:nvPr/>
          </p:nvSpPr>
          <p:spPr>
            <a:xfrm rot="16200000">
              <a:off x="2709172" y="3803446"/>
              <a:ext cx="324196" cy="345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4;p17">
              <a:extLst>
                <a:ext uri="{FF2B5EF4-FFF2-40B4-BE49-F238E27FC236}">
                  <a16:creationId xmlns:a16="http://schemas.microsoft.com/office/drawing/2014/main" id="{C904F2BF-A742-48A4-96CA-9A87FD6195A4}"/>
                </a:ext>
              </a:extLst>
            </p:cNvPr>
            <p:cNvSpPr/>
            <p:nvPr/>
          </p:nvSpPr>
          <p:spPr>
            <a:xfrm>
              <a:off x="3386271" y="4809466"/>
              <a:ext cx="17235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Draw Contours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87961F-F56E-6547-BE40-0E2861B5E45B}"/>
              </a:ext>
            </a:extLst>
          </p:cNvPr>
          <p:cNvCxnSpPr>
            <a:cxnSpLocks/>
          </p:cNvCxnSpPr>
          <p:nvPr/>
        </p:nvCxnSpPr>
        <p:spPr>
          <a:xfrm>
            <a:off x="4051642" y="4051738"/>
            <a:ext cx="0" cy="116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D563483-FB0B-6042-BF7A-C445D1120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277" y="3893418"/>
            <a:ext cx="2180308" cy="1407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7BE19-69EC-3948-A6AE-321E23438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45" y="4055814"/>
            <a:ext cx="1538225" cy="6715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2AB492-F746-3E48-897C-B10D5BC3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16" y="3893417"/>
            <a:ext cx="2248339" cy="14079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2D3A75-715E-BB46-8C2A-88FACC0A8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665" y="4049335"/>
            <a:ext cx="1565834" cy="6779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6F7D4C-792C-9EA6-737A-635BAFA82E59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lvl="0" indent="-1949054">
              <a:buSzPts val="700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1.2 </a:t>
            </a:r>
            <a:r>
              <a:rPr lang="en-US" altLang="zh-TW" sz="2800" b="1" dirty="0">
                <a:latin typeface="+mj-lt"/>
              </a:rPr>
              <a:t>Find Contour –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Count 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Ring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</a:t>
            </a:r>
            <a:endParaRPr sz="2800" b="1" i="0" u="none" strike="noStrike" cap="none" dirty="0">
              <a:solidFill>
                <a:srgbClr val="FF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" y="466682"/>
            <a:ext cx="6837515" cy="199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Given: two color images, “</a:t>
            </a:r>
            <a:r>
              <a:rPr lang="en-US" altLang="zh-TW" sz="2000" dirty="0">
                <a:latin typeface="+mj-lt"/>
              </a:rPr>
              <a:t>img1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.jpg” and “</a:t>
            </a:r>
            <a:r>
              <a:rPr lang="en-US" altLang="zh-TW" sz="2000" dirty="0">
                <a:latin typeface="+mj-lt"/>
              </a:rPr>
              <a:t>img2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.jpg”</a:t>
            </a:r>
            <a:endParaRPr dirty="0">
              <a:latin typeface="+mj-l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Q: 2)</a:t>
            </a:r>
            <a:endParaRPr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Hint: Textbook Chapter 8, p.234 ~ p.241</a:t>
            </a:r>
            <a:endParaRPr dirty="0">
              <a:latin typeface="+mj-lt"/>
            </a:endParaRPr>
          </a:p>
          <a:p>
            <a:pPr marL="898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Calculate how many rings (contour/2)</a:t>
            </a:r>
            <a:endParaRPr dirty="0">
              <a:latin typeface="+mj-lt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04458" y="757711"/>
            <a:ext cx="5950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Count Rings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Using OpenCV functions to find how many </a:t>
            </a:r>
            <a:r>
              <a:rPr lang="en-US" sz="2000" dirty="0">
                <a:latin typeface="+mj-lt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ings in two images.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0;p17">
            <a:extLst>
              <a:ext uri="{FF2B5EF4-FFF2-40B4-BE49-F238E27FC236}">
                <a16:creationId xmlns:a16="http://schemas.microsoft.com/office/drawing/2014/main" id="{E38EBAC7-A8CE-42AE-A25F-623C025BF932}"/>
              </a:ext>
            </a:extLst>
          </p:cNvPr>
          <p:cNvSpPr/>
          <p:nvPr/>
        </p:nvSpPr>
        <p:spPr>
          <a:xfrm>
            <a:off x="964710" y="4313523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img1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30;p17">
            <a:extLst>
              <a:ext uri="{FF2B5EF4-FFF2-40B4-BE49-F238E27FC236}">
                <a16:creationId xmlns:a16="http://schemas.microsoft.com/office/drawing/2014/main" id="{95A7B68A-CE96-4593-B0CF-2DC6B7AC9803}"/>
              </a:ext>
            </a:extLst>
          </p:cNvPr>
          <p:cNvSpPr/>
          <p:nvPr/>
        </p:nvSpPr>
        <p:spPr>
          <a:xfrm>
            <a:off x="3928234" y="4355709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img2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DB03729-5D99-4CD2-84B7-8B673D753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8"/>
          <a:stretch/>
        </p:blipFill>
        <p:spPr>
          <a:xfrm>
            <a:off x="6714558" y="1268045"/>
            <a:ext cx="1995479" cy="1685686"/>
          </a:xfrm>
          <a:prstGeom prst="rect">
            <a:avLst/>
          </a:prstGeom>
        </p:spPr>
      </p:pic>
      <p:sp>
        <p:nvSpPr>
          <p:cNvPr id="15" name="Google Shape;122;p17">
            <a:extLst>
              <a:ext uri="{FF2B5EF4-FFF2-40B4-BE49-F238E27FC236}">
                <a16:creationId xmlns:a16="http://schemas.microsoft.com/office/drawing/2014/main" id="{53670B6A-A133-4F6E-B3B6-713412DD9576}"/>
              </a:ext>
            </a:extLst>
          </p:cNvPr>
          <p:cNvSpPr/>
          <p:nvPr/>
        </p:nvSpPr>
        <p:spPr>
          <a:xfrm>
            <a:off x="6950528" y="2005745"/>
            <a:ext cx="1373727" cy="2186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746812-6026-C94E-8533-D59E22E526C6}"/>
              </a:ext>
            </a:extLst>
          </p:cNvPr>
          <p:cNvCxnSpPr>
            <a:cxnSpLocks/>
          </p:cNvCxnSpPr>
          <p:nvPr/>
        </p:nvCxnSpPr>
        <p:spPr>
          <a:xfrm>
            <a:off x="2837789" y="2748714"/>
            <a:ext cx="0" cy="160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078B239-E4A5-A147-A552-36FE1D8A5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58" y="2848237"/>
            <a:ext cx="2180308" cy="1407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F79691-1F10-3046-B6A7-468E437C2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5" y="3534681"/>
            <a:ext cx="1538225" cy="67151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3CE367-767A-05F5-1542-52EA7DF3D8E3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/>
              <a:t>2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sz="2800" b="1" dirty="0"/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2.1 (4%)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2.2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2.3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2.4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6" name="圖片 5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2BB00707-5A67-7F2A-6972-5DB5C77AD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3" t="51713" r="17520" b="7272"/>
          <a:stretch/>
        </p:blipFill>
        <p:spPr>
          <a:xfrm>
            <a:off x="6651783" y="2814777"/>
            <a:ext cx="1955695" cy="3600000"/>
          </a:xfrm>
          <a:prstGeom prst="rect">
            <a:avLst/>
          </a:prstGeom>
        </p:spPr>
      </p:pic>
      <p:pic>
        <p:nvPicPr>
          <p:cNvPr id="7" name="圖片 6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481CE40B-F6AC-B200-C24E-96DE8927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4" t="51531" r="29522" b="7271"/>
          <a:stretch/>
        </p:blipFill>
        <p:spPr>
          <a:xfrm>
            <a:off x="4659200" y="2812524"/>
            <a:ext cx="1992922" cy="360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5101038" y="3606202"/>
            <a:ext cx="1254938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867295" y="328254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.1 Corner </a:t>
            </a:r>
            <a:r>
              <a:rPr lang="en-US" b="1" dirty="0"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ea typeface="Arial"/>
                <a:cs typeface="Arial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96344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ea typeface="Arial"/>
                <a:cs typeface="Arial"/>
                <a:sym typeface="Arial"/>
              </a:rPr>
              <a:t>button “2.1” to </a:t>
            </a:r>
            <a:r>
              <a:rPr lang="en-US" altLang="zh-TW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>
                <a:latin typeface="+mj-lt"/>
              </a:rPr>
              <a:t>OpenCV</a:t>
            </a:r>
            <a:r>
              <a:rPr lang="en-US" sz="2000" dirty="0">
                <a:latin typeface="+mj-lt"/>
              </a:rPr>
              <a:t> Textbook Chapter 11 (p. 398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~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p. 399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>
                <a:latin typeface="+mj-lt"/>
              </a:rPr>
              <a:t>cv.findChessboardCorners</a:t>
            </a:r>
            <a:r>
              <a:rPr lang="en-US" altLang="zh-TW" sz="2000" dirty="0">
                <a:latin typeface="+mj-lt"/>
              </a:rPr>
              <a:t>(…)</a:t>
            </a:r>
            <a:endParaRPr lang="en-US" sz="2000" dirty="0">
              <a:latin typeface="+mj-lt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485649" y="2886774"/>
            <a:ext cx="4421123" cy="368827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8DACEE-F79D-F7E2-A735-E972C63E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1068803" y="2696066"/>
            <a:ext cx="2497357" cy="4157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541CA-8272-A095-7A91-9D35039BE4F8}"/>
              </a:ext>
            </a:extLst>
          </p:cNvPr>
          <p:cNvSpPr/>
          <p:nvPr/>
        </p:nvSpPr>
        <p:spPr>
          <a:xfrm>
            <a:off x="1513317" y="3034180"/>
            <a:ext cx="1608327" cy="46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2771</TotalTime>
  <Words>4014</Words>
  <Application>Microsoft Office PowerPoint</Application>
  <PresentationFormat>如螢幕大小 (4:3)</PresentationFormat>
  <Paragraphs>518</Paragraphs>
  <Slides>30</Slides>
  <Notes>14</Notes>
  <HiddenSlides>0</HiddenSlides>
  <MMClips>4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Noto Sans Symbols</vt:lpstr>
      <vt:lpstr>新細明體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Office 佈景主題</vt:lpstr>
      <vt:lpstr>Office Theme</vt:lpstr>
      <vt:lpstr>影像處理、電腦視覺及深度學習概論  (Introduction to Image Processing, Computer Vision and Deep Learning)  Homework 2</vt:lpstr>
      <vt:lpstr>Notice (1/2)</vt:lpstr>
      <vt:lpstr>Notice (2/2)</vt:lpstr>
      <vt:lpstr>Assignment scoring (Total: 100%)</vt:lpstr>
      <vt:lpstr>1. (20%) Find Contour    </vt:lpstr>
      <vt:lpstr>PowerPoint 簡報</vt:lpstr>
      <vt:lpstr>PowerPoint 簡報</vt:lpstr>
      <vt:lpstr>2. (20%) Camera Calibration</vt:lpstr>
      <vt:lpstr>2.1 Corner Detection (4%) </vt:lpstr>
      <vt:lpstr>2.2 Find the Intrinsic Matrix (4%) </vt:lpstr>
      <vt:lpstr>2.3 Find the Extrinsic Matrix (4%) </vt:lpstr>
      <vt:lpstr>2.4 Find the Distortion Matrix (4%) </vt:lpstr>
      <vt:lpstr>2.5 Show the undistorted  result (4%) </vt:lpstr>
      <vt:lpstr>3. (20%) Augmented Reality </vt:lpstr>
      <vt:lpstr>3. (20%) Augmented Reality  </vt:lpstr>
      <vt:lpstr>3. (20%) Augmented Reality  </vt:lpstr>
      <vt:lpstr>4. (20%) Stereo Disparity Map</vt:lpstr>
      <vt:lpstr>4.1 (10%) Stereo Disparity Map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許維真</cp:lastModifiedBy>
  <cp:revision>191</cp:revision>
  <dcterms:created xsi:type="dcterms:W3CDTF">2020-09-25T03:15:31Z</dcterms:created>
  <dcterms:modified xsi:type="dcterms:W3CDTF">2022-11-20T16:36:07Z</dcterms:modified>
</cp:coreProperties>
</file>